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6" r:id="rId5"/>
    <p:sldId id="258" r:id="rId6"/>
    <p:sldId id="262" r:id="rId7"/>
    <p:sldId id="259" r:id="rId8"/>
    <p:sldId id="260" r:id="rId9"/>
    <p:sldId id="261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83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07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944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27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961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571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131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98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71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14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32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1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37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10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7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E329D-13D7-4039-8D29-D4FF5B1858CB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9D142AD-3679-4F01-BBDF-583F34D01F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04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google.com/imgres?imgurl=https%3A%2F%2Farduinosantaefigenia.com.br%2Fwp-content%2Fuploads%2F2021%2F02%2Farduino-uno.png&amp;imgrefurl=https%3A%2F%2Farduinosantaefigenia.com.br%2Fproduto%2Farduino-uno-r3-16u2%2F&amp;tbnid=3mxPq_AksD7Q3M&amp;vet=12ahUKEwj03rrisLT0AhWNNrkGHe-SCVkQMygGegUIARDNAQ..i&amp;docid=5HqJaSuWaAgvjM&amp;w=700&amp;h=484&amp;itg=1&amp;q=Placa%20arduino%20uno%20r3%20o%20que%20e&amp;client=firefox-b-d&amp;ved=2ahUKEwj03rrisLT0AhWNNrkGHe-SCVkQMygGegUIARDNA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3AD21-ABC4-461F-BE29-00AFEA2B1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149188"/>
            <a:ext cx="7766936" cy="1646302"/>
          </a:xfrm>
        </p:spPr>
        <p:txBody>
          <a:bodyPr/>
          <a:lstStyle/>
          <a:p>
            <a:r>
              <a:rPr lang="pt-BR" sz="3600" dirty="0"/>
              <a:t>UNIVERSIDADE FEDERAL DO PARÁ</a:t>
            </a:r>
            <a:br>
              <a:rPr lang="pt-BR" sz="3600" dirty="0"/>
            </a:br>
            <a:r>
              <a:rPr lang="pt-BR" sz="3600" dirty="0"/>
              <a:t>CAMPUS I – CASTANHAL</a:t>
            </a:r>
            <a:br>
              <a:rPr lang="pt-BR" sz="3600" dirty="0"/>
            </a:br>
            <a:r>
              <a:rPr lang="pt-BR" sz="3600" dirty="0"/>
              <a:t>ENGENHARIA DE COMPUTAÇÃO</a:t>
            </a:r>
            <a:br>
              <a:rPr lang="pt-BR" sz="3600" dirty="0"/>
            </a:br>
            <a:endParaRPr lang="pt-BR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9D74E9-8200-4E15-82D7-B568AEC66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795490"/>
            <a:ext cx="7766936" cy="109689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Profº.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.:José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Jailton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Júnior.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2C8ECA-9109-4429-A3D4-D4352BEC3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66" y="0"/>
            <a:ext cx="1597868" cy="22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7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Componentes:</a:t>
            </a:r>
            <a:br>
              <a:rPr lang="pt-BR" dirty="0"/>
            </a:br>
            <a:r>
              <a:rPr lang="pt-BR" sz="2800" dirty="0"/>
              <a:t>Arduino Uno R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88064" y="1705113"/>
            <a:ext cx="9078787" cy="1846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placa composta por um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 Atmel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circuitos de entrada/saída e que pode ser facilmente conectada à um computador e programada via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utilizando uma linguagem baseada em C/C++.</a:t>
            </a:r>
          </a:p>
        </p:txBody>
      </p:sp>
      <p:pic>
        <p:nvPicPr>
          <p:cNvPr id="2050" name="Picture 2" descr="Arduino Uno R3 16u2 - Arduino Santa Efigênia">
            <a:hlinkClick r:id="rId2"/>
            <a:extLst>
              <a:ext uri="{FF2B5EF4-FFF2-40B4-BE49-F238E27FC236}">
                <a16:creationId xmlns:a16="http://schemas.microsoft.com/office/drawing/2014/main" id="{276C7985-F7E9-4663-92E6-CF461D5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167270"/>
            <a:ext cx="5000464" cy="3467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4B7936-E95E-4B9D-A522-158CB9439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8" t="18341" r="40761" b="8870"/>
          <a:stretch/>
        </p:blipFill>
        <p:spPr>
          <a:xfrm>
            <a:off x="6337297" y="3167270"/>
            <a:ext cx="4191427" cy="3554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08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4" y="384313"/>
            <a:ext cx="8596668" cy="1320800"/>
          </a:xfrm>
        </p:spPr>
        <p:txBody>
          <a:bodyPr/>
          <a:lstStyle/>
          <a:p>
            <a:r>
              <a:rPr lang="pt-BR" dirty="0"/>
              <a:t>Simulação do Projeto no </a:t>
            </a:r>
            <a:r>
              <a:rPr lang="pt-BR" dirty="0" err="1"/>
              <a:t>Tinkercad</a:t>
            </a:r>
            <a:r>
              <a:rPr lang="pt-BR" dirty="0"/>
              <a:t>: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88064" y="1705113"/>
            <a:ext cx="9078787" cy="1846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E9E04-87C1-41C4-927C-4365628B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3" t="24851" r="34325" b="-24"/>
          <a:stretch/>
        </p:blipFill>
        <p:spPr>
          <a:xfrm>
            <a:off x="2112298" y="1025611"/>
            <a:ext cx="7464188" cy="58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8512C-63C7-4A09-BA24-22AD560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7B55D-BB40-4221-A1F5-DAE707752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88613"/>
            <a:ext cx="9409044" cy="5150726"/>
          </a:xfrm>
        </p:spPr>
        <p:txBody>
          <a:bodyPr/>
          <a:lstStyle/>
          <a:p>
            <a:r>
              <a:rPr lang="pt-BR" dirty="0"/>
              <a:t>SILVEIRA, Cristiano. CITISISTEMA. </a:t>
            </a:r>
            <a:r>
              <a:rPr lang="pt-BR" b="1" dirty="0"/>
              <a:t>Motor CC: Saiba como Funciona e de que forma Especificar</a:t>
            </a:r>
            <a:r>
              <a:rPr lang="pt-BR" dirty="0"/>
              <a:t>. Disponível em: &lt;https://www.citisystems.com.br/motor-</a:t>
            </a:r>
            <a:r>
              <a:rPr lang="pt-BR" dirty="0" err="1"/>
              <a:t>cc</a:t>
            </a:r>
            <a:r>
              <a:rPr lang="pt-BR" dirty="0"/>
              <a:t>/&gt;. Acesso em: 25 de novembro de 2021;</a:t>
            </a:r>
          </a:p>
          <a:p>
            <a:r>
              <a:rPr lang="pt-BR" dirty="0"/>
              <a:t>MASTERWALKER. </a:t>
            </a:r>
            <a:r>
              <a:rPr lang="pt-BR" b="1" dirty="0"/>
              <a:t>Como usar com Arduino – Sensor de Temperatura TMP36</a:t>
            </a:r>
            <a:r>
              <a:rPr lang="pt-BR" dirty="0"/>
              <a:t>. Disponível em: &lt;https://blogmasterwalkershop.com.br/</a:t>
            </a:r>
            <a:r>
              <a:rPr lang="pt-BR" dirty="0" err="1"/>
              <a:t>arduino</a:t>
            </a:r>
            <a:r>
              <a:rPr lang="pt-BR" dirty="0"/>
              <a:t>/como-usar-com-arduino-sensor-de-temperatura-tmp36&gt;. Acesso em: 25 de novembro de 2021;</a:t>
            </a:r>
          </a:p>
          <a:p>
            <a:r>
              <a:rPr lang="pt-BR" dirty="0"/>
              <a:t>MECAWEB. </a:t>
            </a:r>
            <a:r>
              <a:rPr lang="pt-BR" b="1" dirty="0"/>
              <a:t>Transistores</a:t>
            </a:r>
            <a:r>
              <a:rPr lang="pt-BR" dirty="0"/>
              <a:t>. Disponível em: &lt;http://www.mecaweb.com.br/</a:t>
            </a:r>
            <a:r>
              <a:rPr lang="pt-BR" dirty="0" err="1"/>
              <a:t>eletronica</a:t>
            </a:r>
            <a:r>
              <a:rPr lang="pt-BR" dirty="0"/>
              <a:t>/</a:t>
            </a:r>
            <a:r>
              <a:rPr lang="pt-BR" dirty="0" err="1"/>
              <a:t>content</a:t>
            </a:r>
            <a:r>
              <a:rPr lang="pt-BR" dirty="0"/>
              <a:t>/</a:t>
            </a:r>
            <a:r>
              <a:rPr lang="pt-BR" dirty="0" err="1"/>
              <a:t>e_transistor_bjt</a:t>
            </a:r>
            <a:r>
              <a:rPr lang="pt-BR" dirty="0"/>
              <a:t>&gt;. Acesso em: 25 de novembro de 2021;</a:t>
            </a:r>
          </a:p>
          <a:p>
            <a:r>
              <a:rPr lang="pt-BR" dirty="0"/>
              <a:t>FILIPEFLOP. </a:t>
            </a:r>
            <a:r>
              <a:rPr lang="pt-BR" b="1" dirty="0"/>
              <a:t>Interruptor de Luz</a:t>
            </a:r>
            <a:r>
              <a:rPr lang="pt-BR" dirty="0"/>
              <a:t>. Disponível em: &lt;https://www.filipeflop.com/universidade/kit-</a:t>
            </a:r>
            <a:r>
              <a:rPr lang="pt-BR" dirty="0" err="1"/>
              <a:t>maker</a:t>
            </a:r>
            <a:r>
              <a:rPr lang="pt-BR" dirty="0"/>
              <a:t>-</a:t>
            </a:r>
            <a:r>
              <a:rPr lang="pt-BR" dirty="0" err="1"/>
              <a:t>arduino</a:t>
            </a:r>
            <a:r>
              <a:rPr lang="pt-BR" dirty="0"/>
              <a:t>/projeto-5-interruptor-de-luz/&gt;. Acesso em: 25 de novembro de 2021;</a:t>
            </a:r>
          </a:p>
          <a:p>
            <a:r>
              <a:rPr lang="pt-BR" dirty="0"/>
              <a:t>FILIPEFLOP. </a:t>
            </a:r>
            <a:r>
              <a:rPr lang="pt-BR" b="1" dirty="0"/>
              <a:t>O que é </a:t>
            </a:r>
            <a:r>
              <a:rPr lang="pt-BR" b="1" dirty="0" err="1"/>
              <a:t>arduino</a:t>
            </a:r>
            <a:r>
              <a:rPr lang="pt-BR" dirty="0"/>
              <a:t>. 2 de setembro de 2014. Disponível em: &lt;https://www.filipeflop.com/blog/o-que-e-</a:t>
            </a:r>
            <a:r>
              <a:rPr lang="pt-BR" dirty="0" err="1"/>
              <a:t>arduino</a:t>
            </a:r>
            <a:r>
              <a:rPr lang="pt-BR" dirty="0"/>
              <a:t>/&gt;. Acesso em: 25 de novembro de 2021;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82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B84D-37C4-4B05-ADED-82C5BCEE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Discentes: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581950-C065-4379-BFA0-6DD1BC304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Akaz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Marinho Da Silva;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Hiroji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Kyushima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Cleiton Ewerton Quaresma Dos Santos.</a:t>
            </a:r>
          </a:p>
        </p:txBody>
      </p:sp>
    </p:spTree>
    <p:extLst>
      <p:ext uri="{BB962C8B-B14F-4D97-AF65-F5344CB8AC3E}">
        <p14:creationId xmlns:p14="http://schemas.microsoft.com/office/powerpoint/2010/main" val="369572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D99CF-B07E-487F-8828-BF4DFF6C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Estufa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849703-E3B5-4E94-B2C5-0422DE98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estufa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uma estrutura que tem como objetivo manter o calor condicionado em seu interior. 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estufa de plantas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além de proteger a planta contra possíveis ameaças externas, mantém a temperatura interna controlada.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4456C5-62F3-4F20-B3AF-A902B361A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r="8179"/>
          <a:stretch/>
        </p:blipFill>
        <p:spPr>
          <a:xfrm>
            <a:off x="677334" y="3768811"/>
            <a:ext cx="4615324" cy="2852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D5FA04-722C-405E-A5E7-48F00D1C5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30" y="3768811"/>
            <a:ext cx="4615324" cy="2852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5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662B-DCDE-4882-9227-6F4FCC80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24601"/>
            <a:ext cx="8596668" cy="1320800"/>
          </a:xfrm>
        </p:spPr>
        <p:txBody>
          <a:bodyPr/>
          <a:lstStyle/>
          <a:p>
            <a:r>
              <a:rPr lang="pt-BR" dirty="0"/>
              <a:t>Estufa Automatizada</a:t>
            </a:r>
            <a:br>
              <a:rPr lang="pt-BR" dirty="0"/>
            </a:br>
            <a:r>
              <a:rPr lang="pt-BR" dirty="0"/>
              <a:t>Componentes: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9F57593-6178-4424-A718-5AB1533DE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15" b="73191" l="10000" r="90000">
                        <a14:foregroundMark x1="68700" y1="38300" x2="69533" y2="40100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55" b="20049"/>
          <a:stretch/>
        </p:blipFill>
        <p:spPr>
          <a:xfrm>
            <a:off x="0" y="1428540"/>
            <a:ext cx="12192000" cy="5494314"/>
          </a:xfrm>
        </p:spPr>
      </p:pic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C3744AB1-F441-4A41-A4F7-5151AB1F373A}"/>
              </a:ext>
            </a:extLst>
          </p:cNvPr>
          <p:cNvSpPr/>
          <p:nvPr/>
        </p:nvSpPr>
        <p:spPr>
          <a:xfrm>
            <a:off x="9805092" y="3063218"/>
            <a:ext cx="1264494" cy="494271"/>
          </a:xfrm>
          <a:prstGeom prst="borderCallout1">
            <a:avLst>
              <a:gd name="adj1" fmla="val 121250"/>
              <a:gd name="adj2" fmla="val 48345"/>
              <a:gd name="adj3" fmla="val 140000"/>
              <a:gd name="adj4" fmla="val -15950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Lâmpada</a:t>
            </a:r>
          </a:p>
        </p:txBody>
      </p:sp>
      <p:sp>
        <p:nvSpPr>
          <p:cNvPr id="21" name="Texto Explicativo: Linha 20">
            <a:extLst>
              <a:ext uri="{FF2B5EF4-FFF2-40B4-BE49-F238E27FC236}">
                <a16:creationId xmlns:a16="http://schemas.microsoft.com/office/drawing/2014/main" id="{A6445AAE-C4C5-44D1-A7B6-89086FC6B502}"/>
              </a:ext>
            </a:extLst>
          </p:cNvPr>
          <p:cNvSpPr/>
          <p:nvPr/>
        </p:nvSpPr>
        <p:spPr>
          <a:xfrm>
            <a:off x="271848" y="3936066"/>
            <a:ext cx="1470454" cy="654908"/>
          </a:xfrm>
          <a:prstGeom prst="borderCallout1">
            <a:avLst>
              <a:gd name="adj1" fmla="val 13089"/>
              <a:gd name="adj2" fmla="val 180089"/>
              <a:gd name="adj3" fmla="val 46462"/>
              <a:gd name="adj4" fmla="val 1092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CC como cooler</a:t>
            </a:r>
          </a:p>
        </p:txBody>
      </p:sp>
      <p:sp>
        <p:nvSpPr>
          <p:cNvPr id="28" name="Texto Explicativo: Linha 27">
            <a:extLst>
              <a:ext uri="{FF2B5EF4-FFF2-40B4-BE49-F238E27FC236}">
                <a16:creationId xmlns:a16="http://schemas.microsoft.com/office/drawing/2014/main" id="{79CB3D20-B87B-4F89-904D-9648C1295FE8}"/>
              </a:ext>
            </a:extLst>
          </p:cNvPr>
          <p:cNvSpPr/>
          <p:nvPr/>
        </p:nvSpPr>
        <p:spPr>
          <a:xfrm>
            <a:off x="5060099" y="1613243"/>
            <a:ext cx="1470454" cy="654908"/>
          </a:xfrm>
          <a:prstGeom prst="borderCallout1">
            <a:avLst>
              <a:gd name="adj1" fmla="val 384787"/>
              <a:gd name="adj2" fmla="val -5625"/>
              <a:gd name="adj3" fmla="val 118160"/>
              <a:gd name="adj4" fmla="val 5719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LCD 16x2</a:t>
            </a:r>
          </a:p>
        </p:txBody>
      </p:sp>
      <p:sp>
        <p:nvSpPr>
          <p:cNvPr id="29" name="Texto Explicativo: Linha 28">
            <a:extLst>
              <a:ext uri="{FF2B5EF4-FFF2-40B4-BE49-F238E27FC236}">
                <a16:creationId xmlns:a16="http://schemas.microsoft.com/office/drawing/2014/main" id="{D2845D78-BFC3-4854-8145-B66653C2E9DA}"/>
              </a:ext>
            </a:extLst>
          </p:cNvPr>
          <p:cNvSpPr/>
          <p:nvPr/>
        </p:nvSpPr>
        <p:spPr>
          <a:xfrm>
            <a:off x="271848" y="5094493"/>
            <a:ext cx="1470454" cy="654908"/>
          </a:xfrm>
          <a:prstGeom prst="borderCallout1">
            <a:avLst>
              <a:gd name="adj1" fmla="val -111440"/>
              <a:gd name="adj2" fmla="val 195214"/>
              <a:gd name="adj3" fmla="val 46462"/>
              <a:gd name="adj4" fmla="val 1092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de Temperatura</a:t>
            </a:r>
          </a:p>
        </p:txBody>
      </p:sp>
      <p:sp>
        <p:nvSpPr>
          <p:cNvPr id="30" name="Texto Explicativo: Linha 29">
            <a:extLst>
              <a:ext uri="{FF2B5EF4-FFF2-40B4-BE49-F238E27FC236}">
                <a16:creationId xmlns:a16="http://schemas.microsoft.com/office/drawing/2014/main" id="{7B4D82EF-3E9C-4E38-9772-89915607A66B}"/>
              </a:ext>
            </a:extLst>
          </p:cNvPr>
          <p:cNvSpPr/>
          <p:nvPr/>
        </p:nvSpPr>
        <p:spPr>
          <a:xfrm>
            <a:off x="10013084" y="4774552"/>
            <a:ext cx="1470454" cy="654908"/>
          </a:xfrm>
          <a:prstGeom prst="borderCallout1">
            <a:avLst>
              <a:gd name="adj1" fmla="val -83138"/>
              <a:gd name="adj2" fmla="val -83776"/>
              <a:gd name="adj3" fmla="val 65330"/>
              <a:gd name="adj4" fmla="val -1002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Fotoresistor externo</a:t>
            </a:r>
          </a:p>
        </p:txBody>
      </p:sp>
      <p:sp>
        <p:nvSpPr>
          <p:cNvPr id="31" name="Texto Explicativo: Linha 30">
            <a:extLst>
              <a:ext uri="{FF2B5EF4-FFF2-40B4-BE49-F238E27FC236}">
                <a16:creationId xmlns:a16="http://schemas.microsoft.com/office/drawing/2014/main" id="{6F92A505-D6E0-4879-83B1-3FD2E9C314EE}"/>
              </a:ext>
            </a:extLst>
          </p:cNvPr>
          <p:cNvSpPr/>
          <p:nvPr/>
        </p:nvSpPr>
        <p:spPr>
          <a:xfrm>
            <a:off x="383059" y="2187833"/>
            <a:ext cx="1470454" cy="654908"/>
          </a:xfrm>
          <a:prstGeom prst="borderCallout1">
            <a:avLst>
              <a:gd name="adj1" fmla="val 220635"/>
              <a:gd name="adj2" fmla="val 201097"/>
              <a:gd name="adj3" fmla="val 106839"/>
              <a:gd name="adj4" fmla="val 1034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Fotoresistor interno</a:t>
            </a:r>
          </a:p>
        </p:txBody>
      </p:sp>
      <p:sp>
        <p:nvSpPr>
          <p:cNvPr id="32" name="Texto Explicativo: Linha 31">
            <a:extLst>
              <a:ext uri="{FF2B5EF4-FFF2-40B4-BE49-F238E27FC236}">
                <a16:creationId xmlns:a16="http://schemas.microsoft.com/office/drawing/2014/main" id="{EC49A2EC-6F9B-4BAF-9B9A-823E84DCF0DC}"/>
              </a:ext>
            </a:extLst>
          </p:cNvPr>
          <p:cNvSpPr/>
          <p:nvPr/>
        </p:nvSpPr>
        <p:spPr>
          <a:xfrm>
            <a:off x="1966777" y="1727543"/>
            <a:ext cx="1470454" cy="654908"/>
          </a:xfrm>
          <a:prstGeom prst="borderCallout1">
            <a:avLst>
              <a:gd name="adj1" fmla="val 362145"/>
              <a:gd name="adj2" fmla="val 124627"/>
              <a:gd name="adj3" fmla="val 112499"/>
              <a:gd name="adj4" fmla="val 916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F3A0ED09-4979-485E-935F-F4289D9F079E}"/>
              </a:ext>
            </a:extLst>
          </p:cNvPr>
          <p:cNvSpPr/>
          <p:nvPr/>
        </p:nvSpPr>
        <p:spPr>
          <a:xfrm>
            <a:off x="9290594" y="2007076"/>
            <a:ext cx="1470454" cy="494271"/>
          </a:xfrm>
          <a:prstGeom prst="borderCallout1">
            <a:avLst>
              <a:gd name="adj1" fmla="val 419552"/>
              <a:gd name="adj2" fmla="val -259406"/>
              <a:gd name="adj3" fmla="val 118160"/>
              <a:gd name="adj4" fmla="val 5299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F76B66D-9C4C-4066-AD38-3ECEBC564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27" t="71863" r="70202" b="11693"/>
          <a:stretch/>
        </p:blipFill>
        <p:spPr>
          <a:xfrm rot="5570469">
            <a:off x="4326057" y="4194591"/>
            <a:ext cx="118213" cy="207378"/>
          </a:xfrm>
          <a:prstGeom prst="rect">
            <a:avLst/>
          </a:prstGeom>
        </p:spPr>
      </p:pic>
      <p:sp>
        <p:nvSpPr>
          <p:cNvPr id="35" name="Texto Explicativo: Linha 34">
            <a:extLst>
              <a:ext uri="{FF2B5EF4-FFF2-40B4-BE49-F238E27FC236}">
                <a16:creationId xmlns:a16="http://schemas.microsoft.com/office/drawing/2014/main" id="{FF821AF1-168C-4F8E-BB34-9DD835D00419}"/>
              </a:ext>
            </a:extLst>
          </p:cNvPr>
          <p:cNvSpPr/>
          <p:nvPr/>
        </p:nvSpPr>
        <p:spPr>
          <a:xfrm>
            <a:off x="3577288" y="2406136"/>
            <a:ext cx="1470454" cy="436605"/>
          </a:xfrm>
          <a:prstGeom prst="borderCallout1">
            <a:avLst>
              <a:gd name="adj1" fmla="val 439503"/>
              <a:gd name="adj2" fmla="val 54879"/>
              <a:gd name="adj3" fmla="val 126650"/>
              <a:gd name="adj4" fmla="val 5047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Bateria</a:t>
            </a:r>
          </a:p>
        </p:txBody>
      </p:sp>
      <p:sp>
        <p:nvSpPr>
          <p:cNvPr id="36" name="Texto Explicativo: Linha 35">
            <a:extLst>
              <a:ext uri="{FF2B5EF4-FFF2-40B4-BE49-F238E27FC236}">
                <a16:creationId xmlns:a16="http://schemas.microsoft.com/office/drawing/2014/main" id="{ADA8B2B2-C743-4665-BB2A-7F5372412F2F}"/>
              </a:ext>
            </a:extLst>
          </p:cNvPr>
          <p:cNvSpPr/>
          <p:nvPr/>
        </p:nvSpPr>
        <p:spPr>
          <a:xfrm>
            <a:off x="6806534" y="1480407"/>
            <a:ext cx="1470454" cy="494271"/>
          </a:xfrm>
          <a:prstGeom prst="borderCallout1">
            <a:avLst>
              <a:gd name="adj1" fmla="val 569551"/>
              <a:gd name="adj2" fmla="val -122432"/>
              <a:gd name="adj3" fmla="val 118160"/>
              <a:gd name="adj4" fmla="val 5299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Botão</a:t>
            </a:r>
          </a:p>
        </p:txBody>
      </p:sp>
    </p:spTree>
    <p:extLst>
      <p:ext uri="{BB962C8B-B14F-4D97-AF65-F5344CB8AC3E}">
        <p14:creationId xmlns:p14="http://schemas.microsoft.com/office/powerpoint/2010/main" val="216786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Componentes:</a:t>
            </a:r>
            <a:br>
              <a:rPr lang="pt-BR" dirty="0"/>
            </a:br>
            <a:r>
              <a:rPr lang="pt-BR" sz="2800" dirty="0"/>
              <a:t>Fotoresistor LDR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81609C9-AB9D-4AE9-BBAD-65A8C4A97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34" b="51302" l="81772" r="88507"/>
                    </a14:imgEffect>
                  </a14:imgLayer>
                </a14:imgProps>
              </a:ext>
            </a:extLst>
          </a:blip>
          <a:srcRect l="81004" t="38910" r="10742" b="47433"/>
          <a:stretch/>
        </p:blipFill>
        <p:spPr>
          <a:xfrm>
            <a:off x="2266671" y="4125965"/>
            <a:ext cx="2708997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097B60-B6A5-4101-A99D-0FBA0BE3D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09" y="4125965"/>
            <a:ext cx="240464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1320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Fotoresistor é um componente eletrônico, sensível a luz, que tem por finalidade limitar a corrente elétrica que passa sobre ele, como um resistor comum, só que o grande diferencial é que ele é um resistor variável que interage com a luz.</a:t>
            </a:r>
          </a:p>
        </p:txBody>
      </p:sp>
    </p:spTree>
    <p:extLst>
      <p:ext uri="{BB962C8B-B14F-4D97-AF65-F5344CB8AC3E}">
        <p14:creationId xmlns:p14="http://schemas.microsoft.com/office/powerpoint/2010/main" val="351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Componentes:</a:t>
            </a:r>
            <a:br>
              <a:rPr lang="pt-BR" dirty="0"/>
            </a:br>
            <a:r>
              <a:rPr lang="pt-BR" sz="2800" dirty="0"/>
              <a:t>Botão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1846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chave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push-button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funciona como um contato que abre e fecha, sendo assim, uma chave possui dois valores, 0 ou 1, aberto ou fechado. Conectando uma chave a uma porta do Arduino podemos ler o valor da chave e assim tomar uma ação.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1AFE13-9AAF-4E96-A931-2CD4DF2F6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56" b="51827" l="82512" r="87816"/>
                    </a14:imgEffect>
                  </a14:imgLayer>
                </a14:imgProps>
              </a:ext>
            </a:extLst>
          </a:blip>
          <a:srcRect l="81849" t="41735" r="11521" b="47052"/>
          <a:stretch/>
        </p:blipFill>
        <p:spPr>
          <a:xfrm>
            <a:off x="1498968" y="4246279"/>
            <a:ext cx="2650346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0D8B3-6994-4572-A5D4-14BDD4765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35355" r="44022" b="33712"/>
          <a:stretch/>
        </p:blipFill>
        <p:spPr>
          <a:xfrm>
            <a:off x="5526157" y="4246279"/>
            <a:ext cx="4446044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89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Componentes:</a:t>
            </a:r>
            <a:br>
              <a:rPr lang="pt-BR" dirty="0"/>
            </a:br>
            <a:r>
              <a:rPr lang="pt-BR" sz="2800" dirty="0"/>
              <a:t>Motor CC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Motor CC nada mais é do que um motor alimentado por corrente contínua (CC), sendo esta alimentação proveniente de uma bateria ou qualquer outra de alimentação CC.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30A50B-4DEE-420D-A92D-5BD06E4C7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410" b="52446" l="90305" r="97087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9457" t="41155" r="2065" b="46300"/>
          <a:stretch/>
        </p:blipFill>
        <p:spPr>
          <a:xfrm>
            <a:off x="2093842" y="4079461"/>
            <a:ext cx="3029167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293791-35CB-40CD-89B0-763CB3AD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45" y="4079461"/>
            <a:ext cx="4064516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26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Componentes:</a:t>
            </a:r>
            <a:br>
              <a:rPr lang="pt-BR" dirty="0"/>
            </a:br>
            <a:r>
              <a:rPr lang="pt-BR" sz="2800" dirty="0"/>
              <a:t>Sensor de Temperatura TMP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890736" cy="1846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Sensor de Temperatura TMP36 é um circuito integrado medidor de temperatura que possui encapsulamento TO-92 e que tem aparência de um transistor de 3 terminais.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sinal de saída é analógica e cada 10mV de tensão representa 1ºC.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9DAA2B-A026-4AA0-8721-CF3781C6F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368" b="52349" l="91229" r="96706"/>
                    </a14:imgEffect>
                  </a14:imgLayer>
                </a14:imgProps>
              </a:ext>
            </a:extLst>
          </a:blip>
          <a:srcRect l="89895" t="39995" r="2609" b="46278"/>
          <a:stretch/>
        </p:blipFill>
        <p:spPr>
          <a:xfrm>
            <a:off x="2160103" y="3909392"/>
            <a:ext cx="244809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B9DD2F-1DDD-4D13-9B68-4519460BA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52" y="3909392"/>
            <a:ext cx="252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9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E3DF-57D5-462B-A8AC-CE8B534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Componentes:</a:t>
            </a:r>
            <a:br>
              <a:rPr lang="pt-BR" dirty="0"/>
            </a:br>
            <a:r>
              <a:rPr lang="pt-BR" sz="2800" dirty="0"/>
              <a:t>Transistor NPN (BJT)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F08370A-B2A3-4A99-B973-5E7D79C30D95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9089518" cy="1846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BJT(Bipolar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Junction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Transistor) é composto por duas pastilhas de material semicondutor, de mesmo tipo, entre as quais é colocada uma terceira pastilha mais fina e de um material semicondutor diferente. A partir desta configuração do transistor bipolar é possível dividir este tipo de transistor em dois tipos distintos: NPN e PNP.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FA484A-18C2-4F21-9BD3-6E40373C1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194" b="52330" l="81946" r="87945"/>
                    </a14:imgEffect>
                  </a14:imgLayer>
                </a14:imgProps>
              </a:ext>
            </a:extLst>
          </a:blip>
          <a:srcRect l="81196" t="39802" r="11305" b="46278"/>
          <a:stretch/>
        </p:blipFill>
        <p:spPr>
          <a:xfrm>
            <a:off x="384312" y="3917184"/>
            <a:ext cx="241500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8DA8F2-1F86-4558-BAD2-57A4A12E4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17" y="3917184"/>
            <a:ext cx="252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03D644B-D02B-4D11-9F15-B5A863AC0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00" t="61262" r="46848" b="19985"/>
          <a:stretch/>
        </p:blipFill>
        <p:spPr>
          <a:xfrm>
            <a:off x="6212164" y="3917184"/>
            <a:ext cx="5211209" cy="2519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3227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</TotalTime>
  <Words>596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Trebuchet MS</vt:lpstr>
      <vt:lpstr>Wingdings 3</vt:lpstr>
      <vt:lpstr>Facetado</vt:lpstr>
      <vt:lpstr>UNIVERSIDADE FEDERAL DO PARÁ CAMPUS I – CASTANHAL ENGENHARIA DE COMPUTAÇÃO </vt:lpstr>
      <vt:lpstr>Discentes:</vt:lpstr>
      <vt:lpstr>Estufa</vt:lpstr>
      <vt:lpstr>Estufa Automatizada Componentes:</vt:lpstr>
      <vt:lpstr>Componentes: Fotoresistor LDR</vt:lpstr>
      <vt:lpstr>Componentes: Botão</vt:lpstr>
      <vt:lpstr>Componentes: Motor CC</vt:lpstr>
      <vt:lpstr>Componentes: Sensor de Temperatura TMP</vt:lpstr>
      <vt:lpstr>Componentes: Transistor NPN (BJT)</vt:lpstr>
      <vt:lpstr>Componentes: Arduino Uno R</vt:lpstr>
      <vt:lpstr>Simulação do Projeto no Tinkercad: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FEDERAL DO PARÁ CAMPUS I – CASTANHAL ENGENHARIA DE COMPUTAÇÃO</dc:title>
  <dc:creator>Ewerton</dc:creator>
  <cp:lastModifiedBy>Ewerton</cp:lastModifiedBy>
  <cp:revision>17</cp:revision>
  <dcterms:created xsi:type="dcterms:W3CDTF">2021-11-25T19:31:45Z</dcterms:created>
  <dcterms:modified xsi:type="dcterms:W3CDTF">2021-11-25T23:13:00Z</dcterms:modified>
</cp:coreProperties>
</file>